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8" r:id="rId5"/>
    <p:sldId id="260" r:id="rId6"/>
    <p:sldId id="262" r:id="rId7"/>
    <p:sldId id="267" r:id="rId8"/>
    <p:sldId id="269" r:id="rId9"/>
    <p:sldId id="270" r:id="rId10"/>
    <p:sldId id="265" r:id="rId11"/>
    <p:sldId id="266" r:id="rId12"/>
    <p:sldId id="264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CDF3D-37D0-7E0A-3567-DBB9BB98A4D1}" v="132" dt="2023-12-05T17:45:46.388"/>
    <p1510:client id="{135D8562-AC93-B79B-FFFD-649A39D98477}" v="615" dt="2023-12-04T05:40:51.845"/>
    <p1510:client id="{4FC5D58E-A1B4-6E9F-23A9-784F327EC451}" v="10" dt="2023-11-16T17:41:21.603"/>
    <p1510:client id="{5ABA1938-9B00-A5C7-517E-3B106C98AD1F}" v="161" dt="2023-12-01T23:20:41.278"/>
    <p1510:client id="{75FE535D-4B23-DCD7-EB36-AD9567652A6A}" v="557" dt="2023-11-21T22:40:52.339"/>
    <p1510:client id="{AD175495-414C-D4F7-5AAF-7F031EC2410A}" v="320" dt="2023-12-01T05:04:07.513"/>
    <p1510:client id="{CA3C7786-8C29-0830-1860-37FDBC399892}" v="66" dt="2023-12-02T21:49:56.435"/>
    <p1510:client id="{E8D5C4FB-10BA-4FFE-B2A1-27B22F37B4B2}" v="63" dt="2023-11-09T23:12:58.929"/>
    <p1510:client id="{FCB5D26C-8684-DB6C-6717-B30ECD13C5F3}" v="329" dt="2023-11-13T00:43:24.7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ii.org/fact-statistic/facts-statistics-hail" TargetMode="External"/><Relationship Id="rId2" Type="http://schemas.openxmlformats.org/officeDocument/2006/relationships/hyperlink" Target="https://doi.org/10.26023/EE1C-D9X9-X80C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11" Type="http://schemas.openxmlformats.org/officeDocument/2006/relationships/image" Target="../media/image13.png"/><Relationship Id="rId5" Type="http://schemas.openxmlformats.org/officeDocument/2006/relationships/image" Target="../media/image7.gi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4357" y="1240292"/>
            <a:ext cx="10323285" cy="2387600"/>
          </a:xfrm>
        </p:spPr>
        <p:txBody>
          <a:bodyPr>
            <a:normAutofit/>
          </a:bodyPr>
          <a:lstStyle/>
          <a:p>
            <a:r>
              <a:rPr lang="en-US" sz="8000">
                <a:ea typeface="Calibri Light"/>
                <a:cs typeface="Calibri Light"/>
              </a:rPr>
              <a:t>Comparisons of Hail Producing Schemes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27752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ea typeface="Calibri"/>
                <a:cs typeface="Calibri"/>
              </a:rPr>
              <a:t>Jeremy Corner</a:t>
            </a:r>
          </a:p>
          <a:p>
            <a:r>
              <a:rPr lang="en-US" sz="3600" dirty="0">
                <a:ea typeface="Calibri"/>
                <a:cs typeface="Calibri"/>
              </a:rPr>
              <a:t>December 5th, 2023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ap of the united states&#10;&#10;Description automatically generated">
            <a:extLst>
              <a:ext uri="{FF2B5EF4-FFF2-40B4-BE49-F238E27FC236}">
                <a16:creationId xmlns:a16="http://schemas.microsoft.com/office/drawing/2014/main" id="{07BBC1C5-94A7-7D46-3F73-4BD2791D6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1796" y="108386"/>
            <a:ext cx="7413274" cy="6646745"/>
          </a:xfrm>
        </p:spPr>
      </p:pic>
    </p:spTree>
    <p:extLst>
      <p:ext uri="{BB962C8B-B14F-4D97-AF65-F5344CB8AC3E}">
        <p14:creationId xmlns:p14="http://schemas.microsoft.com/office/powerpoint/2010/main" val="1559089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8B9C7-006C-16B6-EB31-8487B6184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Hail Comparisons – Ground-Truth</a:t>
            </a:r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615966-7313-B4C1-88E7-0230AE276C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61368"/>
              </p:ext>
            </p:extLst>
          </p:nvPr>
        </p:nvGraphicFramePr>
        <p:xfrm>
          <a:off x="775447" y="1924237"/>
          <a:ext cx="10790728" cy="30051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5364">
                  <a:extLst>
                    <a:ext uri="{9D8B030D-6E8A-4147-A177-3AD203B41FA5}">
                      <a16:colId xmlns:a16="http://schemas.microsoft.com/office/drawing/2014/main" val="3696894233"/>
                    </a:ext>
                  </a:extLst>
                </a:gridCol>
                <a:gridCol w="5395364">
                  <a:extLst>
                    <a:ext uri="{9D8B030D-6E8A-4147-A177-3AD203B41FA5}">
                      <a16:colId xmlns:a16="http://schemas.microsoft.com/office/drawing/2014/main" val="1413214883"/>
                    </a:ext>
                  </a:extLst>
                </a:gridCol>
              </a:tblGrid>
              <a:tr h="500855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Hail Size (Inch)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736408"/>
                  </a:ext>
                </a:extLst>
              </a:tr>
              <a:tr h="5008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Observations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222068"/>
                  </a:ext>
                </a:extLst>
              </a:tr>
              <a:tr h="500855">
                <a:tc>
                  <a:txBody>
                    <a:bodyPr/>
                    <a:lstStyle/>
                    <a:p>
                      <a:r>
                        <a:rPr lang="en-US" dirty="0"/>
                        <a:t>MRMS MESH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898225"/>
                  </a:ext>
                </a:extLst>
              </a:tr>
              <a:tr h="500855">
                <a:tc>
                  <a:txBody>
                    <a:bodyPr/>
                    <a:lstStyle/>
                    <a:p>
                      <a:r>
                        <a:rPr lang="en-US" dirty="0"/>
                        <a:t>NSSL Single Moment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520402"/>
                  </a:ext>
                </a:extLst>
              </a:tr>
              <a:tr h="500855">
                <a:tc>
                  <a:txBody>
                    <a:bodyPr/>
                    <a:lstStyle/>
                    <a:p>
                      <a:r>
                        <a:rPr lang="en-US" dirty="0"/>
                        <a:t>NSSL Double Moment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059418"/>
                  </a:ext>
                </a:extLst>
              </a:tr>
              <a:tr h="500855">
                <a:tc>
                  <a:txBody>
                    <a:bodyPr/>
                    <a:lstStyle/>
                    <a:p>
                      <a:r>
                        <a:rPr lang="en-US" dirty="0"/>
                        <a:t>Thompson (Hail)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667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468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824D-9F07-DD81-AC94-D185BA63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EDCD1-5EF1-3671-E269-8BF064E72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CAMs (including WRF) high bias in over initiation convection.</a:t>
            </a:r>
            <a:endParaRPr lang="en-US" dirty="0"/>
          </a:p>
          <a:p>
            <a:r>
              <a:rPr lang="en-US" dirty="0">
                <a:cs typeface="Calibri"/>
              </a:rPr>
              <a:t>Microphysics schemes well underestimate hail size.</a:t>
            </a:r>
          </a:p>
          <a:p>
            <a:r>
              <a:rPr lang="en-US" dirty="0">
                <a:cs typeface="Calibri"/>
              </a:rPr>
              <a:t>NOTE: Not possible to make any broad claims as this is only one event. However, these trends are seen normally throughout the CAMs.  </a:t>
            </a:r>
          </a:p>
        </p:txBody>
      </p:sp>
    </p:spTree>
    <p:extLst>
      <p:ext uri="{BB962C8B-B14F-4D97-AF65-F5344CB8AC3E}">
        <p14:creationId xmlns:p14="http://schemas.microsoft.com/office/powerpoint/2010/main" val="592112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21173-65DC-025F-AFDA-6154BD1E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0FE9-47AE-C377-2C43-528391284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ea typeface="+mn-lt"/>
                <a:cs typeface="+mn-lt"/>
              </a:rPr>
              <a:t>NOAA/National Severe Storms Laboratory (NSSL). 2022. TORUS_2022: MRMS Maximum Estimated Size of Hail (MESH) Data. Version 1.0. UCAR/NCAR - Earth Observing Laboratory. </a:t>
            </a:r>
            <a:r>
              <a:rPr lang="en-US" sz="1600" dirty="0">
                <a:ea typeface="+mn-lt"/>
                <a:cs typeface="+mn-lt"/>
                <a:hlinkClick r:id="rId2"/>
              </a:rPr>
              <a:t>https://doi.org/10.26023/EE1C-D9X9-X80C</a:t>
            </a:r>
            <a:r>
              <a:rPr lang="en-US" sz="1600" dirty="0">
                <a:ea typeface="+mn-lt"/>
                <a:cs typeface="+mn-lt"/>
              </a:rPr>
              <a:t>. </a:t>
            </a:r>
          </a:p>
          <a:p>
            <a:r>
              <a:rPr lang="en-US" sz="1600" dirty="0">
                <a:ea typeface="+mn-lt"/>
                <a:cs typeface="+mn-lt"/>
                <a:hlinkClick r:id="rId3"/>
              </a:rPr>
              <a:t>https://www.iii.org/fact-statistic/facts-statistics-hail</a:t>
            </a:r>
            <a:r>
              <a:rPr lang="en-US" sz="1600" dirty="0">
                <a:ea typeface="+mn-lt"/>
                <a:cs typeface="+mn-lt"/>
              </a:rPr>
              <a:t> </a:t>
            </a:r>
          </a:p>
          <a:p>
            <a:endParaRPr lang="en-US"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03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A0622-A452-1148-F330-9A71BF7E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533"/>
            <a:ext cx="10515600" cy="1588969"/>
          </a:xfrm>
        </p:spPr>
        <p:txBody>
          <a:bodyPr/>
          <a:lstStyle/>
          <a:p>
            <a:r>
              <a:rPr lang="en-US">
                <a:cs typeface="Calibri Light"/>
              </a:rPr>
              <a:t>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EB2F3-2088-7FB2-38F9-080AE944F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922"/>
            <a:ext cx="10515600" cy="47370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Hail is one of the least understood weather phenomena.</a:t>
            </a:r>
          </a:p>
          <a:p>
            <a:pPr lvl="1"/>
            <a:r>
              <a:rPr lang="en-US" dirty="0">
                <a:cs typeface="Calibri"/>
              </a:rPr>
              <a:t>Incredibly costly, with over a billion dollars in damages annually (III, 2023).</a:t>
            </a:r>
          </a:p>
          <a:p>
            <a:r>
              <a:rPr lang="en-US" dirty="0">
                <a:cs typeface="Calibri"/>
              </a:rPr>
              <a:t>Microphysics schemes are designed to handle small-scale processes present in cumulus clouds (including hail).</a:t>
            </a:r>
          </a:p>
          <a:p>
            <a:r>
              <a:rPr lang="en-US" dirty="0">
                <a:cs typeface="Calibri"/>
              </a:rPr>
              <a:t>An analysis of each scheme is necessary to understand the performance (and more importantly the bias).   </a:t>
            </a:r>
            <a:endParaRPr lang="en-US" dirty="0"/>
          </a:p>
        </p:txBody>
      </p:sp>
      <p:pic>
        <p:nvPicPr>
          <p:cNvPr id="4" name="Picture 3" descr="Hail - Free weather icons">
            <a:extLst>
              <a:ext uri="{FF2B5EF4-FFF2-40B4-BE49-F238E27FC236}">
                <a16:creationId xmlns:a16="http://schemas.microsoft.com/office/drawing/2014/main" id="{6D70A1EB-500D-5365-84A6-A350B7D4E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73" y="4389437"/>
            <a:ext cx="2143125" cy="2143125"/>
          </a:xfrm>
          <a:prstGeom prst="rect">
            <a:avLst/>
          </a:prstGeom>
        </p:spPr>
      </p:pic>
      <p:pic>
        <p:nvPicPr>
          <p:cNvPr id="5" name="Picture 4" descr="House icon clipart transparent background 24029752 PNG">
            <a:extLst>
              <a:ext uri="{FF2B5EF4-FFF2-40B4-BE49-F238E27FC236}">
                <a16:creationId xmlns:a16="http://schemas.microsoft.com/office/drawing/2014/main" id="{159FF7F7-9BEA-BEA4-9A76-A0FC5F29F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38" y="4276549"/>
            <a:ext cx="2293643" cy="2293643"/>
          </a:xfrm>
          <a:prstGeom prst="rect">
            <a:avLst/>
          </a:prstGeom>
        </p:spPr>
      </p:pic>
      <p:pic>
        <p:nvPicPr>
          <p:cNvPr id="6" name="Picture 5" descr="Dollar Banknotes Isolate On White Background Stock Illustration - Download  Image Now - Currency, Paper Currency, US Paper Currency - iStock">
            <a:extLst>
              <a:ext uri="{FF2B5EF4-FFF2-40B4-BE49-F238E27FC236}">
                <a16:creationId xmlns:a16="http://schemas.microsoft.com/office/drawing/2014/main" id="{7E5356BF-6CAF-93B7-997C-4C9E838C4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43" y="4377267"/>
            <a:ext cx="2928290" cy="214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77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DF01-55F8-BBAF-D0BB-E18DB8737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Event Details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FB614-29EE-4572-C7E9-CE63D3D54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911"/>
            <a:ext cx="10515600" cy="4569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28 April 2021 at 18 UTC to 29 April 2021 at 3 UTC</a:t>
            </a:r>
          </a:p>
          <a:p>
            <a:r>
              <a:rPr lang="en-US">
                <a:cs typeface="Calibri"/>
              </a:rPr>
              <a:t>Produce the Hondo, TX 6.4" hailstone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cs typeface="Calibri"/>
              </a:rPr>
              <a:t>Significant hail also reported in San Antonio, Dallas, and Norman.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Picture 3" descr="6.4-inch hailstone dropped near San Antonio confirmed as largest in Texas  history, researchers say">
            <a:extLst>
              <a:ext uri="{FF2B5EF4-FFF2-40B4-BE49-F238E27FC236}">
                <a16:creationId xmlns:a16="http://schemas.microsoft.com/office/drawing/2014/main" id="{977CDB4C-0E5A-0E29-4AA3-136811A0A1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69" t="37629" r="31271" b="7732"/>
          <a:stretch/>
        </p:blipFill>
        <p:spPr>
          <a:xfrm>
            <a:off x="8684918" y="225658"/>
            <a:ext cx="3248428" cy="2299808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D2C8CA7E-9B04-6700-77FC-190E167E4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" y="4119662"/>
            <a:ext cx="2743200" cy="2199687"/>
          </a:xfrm>
          <a:prstGeom prst="rect">
            <a:avLst/>
          </a:prstGeom>
        </p:spPr>
      </p:pic>
      <p:pic>
        <p:nvPicPr>
          <p:cNvPr id="8" name="Picture 7" descr="A map of texas with red lines&#10;&#10;Description automatically generated">
            <a:extLst>
              <a:ext uri="{FF2B5EF4-FFF2-40B4-BE49-F238E27FC236}">
                <a16:creationId xmlns:a16="http://schemas.microsoft.com/office/drawing/2014/main" id="{15F26602-BB56-060D-CA9B-0542B55B5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19" y="3052365"/>
            <a:ext cx="2743200" cy="2126751"/>
          </a:xfrm>
          <a:prstGeom prst="rect">
            <a:avLst/>
          </a:prstGeom>
        </p:spPr>
      </p:pic>
      <p:pic>
        <p:nvPicPr>
          <p:cNvPr id="9" name="Picture 8" descr="MD 457 graphic">
            <a:extLst>
              <a:ext uri="{FF2B5EF4-FFF2-40B4-BE49-F238E27FC236}">
                <a16:creationId xmlns:a16="http://schemas.microsoft.com/office/drawing/2014/main" id="{24C24C9B-9A25-6AB9-9FEE-C2D7B0E03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178" y="3013105"/>
            <a:ext cx="2743200" cy="2054752"/>
          </a:xfrm>
          <a:prstGeom prst="rect">
            <a:avLst/>
          </a:prstGeom>
        </p:spPr>
      </p:pic>
      <p:pic>
        <p:nvPicPr>
          <p:cNvPr id="10" name="Picture 9" descr="MD 458 graphic">
            <a:extLst>
              <a:ext uri="{FF2B5EF4-FFF2-40B4-BE49-F238E27FC236}">
                <a16:creationId xmlns:a16="http://schemas.microsoft.com/office/drawing/2014/main" id="{EE87E1F9-1FE8-5B59-3700-3FACF2AC1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881" y="4330142"/>
            <a:ext cx="2743200" cy="2054752"/>
          </a:xfrm>
          <a:prstGeom prst="rect">
            <a:avLst/>
          </a:prstGeom>
        </p:spPr>
      </p:pic>
      <p:pic>
        <p:nvPicPr>
          <p:cNvPr id="11" name="Picture 10" descr="MD 461 graphic">
            <a:extLst>
              <a:ext uri="{FF2B5EF4-FFF2-40B4-BE49-F238E27FC236}">
                <a16:creationId xmlns:a16="http://schemas.microsoft.com/office/drawing/2014/main" id="{1E1A2B37-8E09-A676-FF95-63B1B521C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4358365"/>
            <a:ext cx="2743200" cy="20547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B5CDC-A917-B583-436E-C123B0BD4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142" y="3682059"/>
            <a:ext cx="1744604" cy="246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38EDFF-6B2B-BCE1-A184-E2FB605472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6244" y="3212910"/>
            <a:ext cx="1388843" cy="264728"/>
          </a:xfrm>
          <a:prstGeom prst="rect">
            <a:avLst/>
          </a:prstGeom>
        </p:spPr>
      </p:pic>
      <p:pic>
        <p:nvPicPr>
          <p:cNvPr id="6" name="Picture 5" descr="A map of the united states with numbers and a map of the united states&#10;&#10;Description automatically generated">
            <a:extLst>
              <a:ext uri="{FF2B5EF4-FFF2-40B4-BE49-F238E27FC236}">
                <a16:creationId xmlns:a16="http://schemas.microsoft.com/office/drawing/2014/main" id="{15982EBE-DDE3-94BF-7EFE-859B0E1468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9660" y="3050800"/>
            <a:ext cx="2743200" cy="1904104"/>
          </a:xfrm>
          <a:prstGeom prst="rect">
            <a:avLst/>
          </a:prstGeom>
        </p:spPr>
      </p:pic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C53813EE-16B7-6811-FFB2-3C4CDD124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36475" y="4805222"/>
            <a:ext cx="2743200" cy="1913630"/>
          </a:xfrm>
          <a:prstGeom prst="rect">
            <a:avLst/>
          </a:prstGeom>
        </p:spPr>
      </p:pic>
      <p:pic>
        <p:nvPicPr>
          <p:cNvPr id="13" name="Picture 12" descr="A building with cars parked in front of it&#10;&#10;Description automatically generated">
            <a:extLst>
              <a:ext uri="{FF2B5EF4-FFF2-40B4-BE49-F238E27FC236}">
                <a16:creationId xmlns:a16="http://schemas.microsoft.com/office/drawing/2014/main" id="{5D6AC2C5-A93B-32D2-7DDC-DC54F71AE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33958"/>
            <a:ext cx="3299011" cy="137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63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40EB6-30B2-6A3A-2C7F-062FAAAB2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Warn-on-Forecast</a:t>
            </a:r>
          </a:p>
        </p:txBody>
      </p:sp>
      <p:pic>
        <p:nvPicPr>
          <p:cNvPr id="6" name="Picture 5" descr="Map of Oklahoma and Texas with model forecast overlay">
            <a:extLst>
              <a:ext uri="{FF2B5EF4-FFF2-40B4-BE49-F238E27FC236}">
                <a16:creationId xmlns:a16="http://schemas.microsoft.com/office/drawing/2014/main" id="{EF78CEE4-8BB1-7CCD-B4FE-F7AC1687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89" y="1711207"/>
            <a:ext cx="5254977" cy="4686770"/>
          </a:xfrm>
          <a:prstGeom prst="rect">
            <a:avLst/>
          </a:prstGeom>
        </p:spPr>
      </p:pic>
      <p:pic>
        <p:nvPicPr>
          <p:cNvPr id="9" name="Content Placeholder 8" descr="Map with multiple icons overlaid. An arrow points to one of the icons with a label that says \">
            <a:extLst>
              <a:ext uri="{FF2B5EF4-FFF2-40B4-BE49-F238E27FC236}">
                <a16:creationId xmlns:a16="http://schemas.microsoft.com/office/drawing/2014/main" id="{9C0DFDE6-8B77-58A2-3644-4D0554F78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86161" y="686515"/>
            <a:ext cx="5019159" cy="2584373"/>
          </a:xfrm>
        </p:spPr>
      </p:pic>
      <p:pic>
        <p:nvPicPr>
          <p:cNvPr id="10" name="Picture 9" descr="Map showing reflectivity model output">
            <a:extLst>
              <a:ext uri="{FF2B5EF4-FFF2-40B4-BE49-F238E27FC236}">
                <a16:creationId xmlns:a16="http://schemas.microsoft.com/office/drawing/2014/main" id="{7795F594-A273-6DC4-6ED3-0B11C2732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548" y="3504178"/>
            <a:ext cx="5076234" cy="293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36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3986E-0127-9112-D2E7-0B3F4EA2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WRF Settings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0C3B4-ED60-8FFF-E39E-2B97CB51D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Microphysics schemes tested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cs typeface="Calibri"/>
              </a:rPr>
              <a:t>NSSL 7-Class Single Moment, NSSL Double Moment, and Thompson (hail)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cs typeface="Calibri"/>
              </a:rPr>
              <a:t>No Cumulus Scheme as grid spacing is 3.75 km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Everything else is default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Model is initialized at 18 UTC on the 28th</a:t>
            </a:r>
          </a:p>
          <a:p>
            <a:pPr lvl="1"/>
            <a:r>
              <a:rPr lang="en-US">
                <a:ea typeface="+mn-lt"/>
                <a:cs typeface="+mn-lt"/>
              </a:rPr>
              <a:t>NAM used to fill lateral boundaries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244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27DD-BC55-A9A4-4D8A-33AC6011F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Datasets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5EE9F-59E9-A1B4-5C91-E61B84991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WRF Datasets</a:t>
            </a:r>
          </a:p>
          <a:p>
            <a:pPr lvl="1"/>
            <a:r>
              <a:rPr lang="en-US" dirty="0">
                <a:ea typeface="Calibri"/>
                <a:cs typeface="Calibri"/>
              </a:rPr>
              <a:t>Three datasets for the different microphysics schemes</a:t>
            </a:r>
          </a:p>
          <a:p>
            <a:r>
              <a:rPr lang="en-US" dirty="0">
                <a:cs typeface="Calibri"/>
              </a:rPr>
              <a:t>Verification Datasets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6-Hour Maximum Estimated Size of Hail (MESH; )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Multi-Radar Multi-Sensor (MRMS) Composite Reflectivity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Comparison Datasets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High-Resolution Rapid Refresh (HRRR)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763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map of the state of texas&#10;&#10;Description automatically generated">
            <a:extLst>
              <a:ext uri="{FF2B5EF4-FFF2-40B4-BE49-F238E27FC236}">
                <a16:creationId xmlns:a16="http://schemas.microsoft.com/office/drawing/2014/main" id="{68AB5DF6-48C7-A19B-445C-745133061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097" y="57032"/>
            <a:ext cx="8035807" cy="2086857"/>
          </a:xfrm>
        </p:spPr>
      </p:pic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56DBA7B8-FF1E-A3F0-5839-6CA769145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466" y="2221443"/>
            <a:ext cx="8111067" cy="2105673"/>
          </a:xfrm>
          <a:prstGeom prst="rect">
            <a:avLst/>
          </a:prstGeom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42212A21-3DA1-1320-2495-68369B07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289" y="4402048"/>
            <a:ext cx="8105422" cy="21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7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ap of the united states with a map of the weather&#10;&#10;Description automatically generated">
            <a:extLst>
              <a:ext uri="{FF2B5EF4-FFF2-40B4-BE49-F238E27FC236}">
                <a16:creationId xmlns:a16="http://schemas.microsoft.com/office/drawing/2014/main" id="{0CAA0DFA-08EC-C712-1781-3C87E8A39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842" y="2281214"/>
            <a:ext cx="8057243" cy="2142946"/>
          </a:xfrm>
        </p:spPr>
      </p:pic>
      <p:pic>
        <p:nvPicPr>
          <p:cNvPr id="6" name="Content Placeholder 3" descr="A map of the state of texas&#10;&#10;Description automatically generated">
            <a:extLst>
              <a:ext uri="{FF2B5EF4-FFF2-40B4-BE49-F238E27FC236}">
                <a16:creationId xmlns:a16="http://schemas.microsoft.com/office/drawing/2014/main" id="{460986AC-9DF7-B4E7-43A6-4175971C5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097" y="111460"/>
            <a:ext cx="8035807" cy="2086857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F82407AE-8AA5-ED4B-0401-4762DE904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472" y="4536432"/>
            <a:ext cx="8068127" cy="214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47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maps of the united states&#10;&#10;Description automatically generated">
            <a:extLst>
              <a:ext uri="{FF2B5EF4-FFF2-40B4-BE49-F238E27FC236}">
                <a16:creationId xmlns:a16="http://schemas.microsoft.com/office/drawing/2014/main" id="{7F2005C8-84AC-5B91-B215-4DAAC58E2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15" y="941867"/>
            <a:ext cx="5745840" cy="5055909"/>
          </a:xfrm>
          <a:prstGeom prst="rect">
            <a:avLst/>
          </a:prstGeom>
        </p:spPr>
      </p:pic>
      <p:pic>
        <p:nvPicPr>
          <p:cNvPr id="8" name="Content Placeholder 7" descr="A group of maps of the united states&#10;&#10;Description automatically generated">
            <a:extLst>
              <a:ext uri="{FF2B5EF4-FFF2-40B4-BE49-F238E27FC236}">
                <a16:creationId xmlns:a16="http://schemas.microsoft.com/office/drawing/2014/main" id="{DAF0ECD5-144C-65A0-A128-F60DE2C8D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92156" y="943315"/>
            <a:ext cx="5722258" cy="3276601"/>
          </a:xfrm>
        </p:spPr>
      </p:pic>
    </p:spTree>
    <p:extLst>
      <p:ext uri="{BB962C8B-B14F-4D97-AF65-F5344CB8AC3E}">
        <p14:creationId xmlns:p14="http://schemas.microsoft.com/office/powerpoint/2010/main" val="1396635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Comparisons of Hail Producing Schemes</vt:lpstr>
      <vt:lpstr>Overview</vt:lpstr>
      <vt:lpstr>Event Details</vt:lpstr>
      <vt:lpstr>Warn-on-Forecast</vt:lpstr>
      <vt:lpstr>WRF Settings</vt:lpstr>
      <vt:lpstr>Datasets</vt:lpstr>
      <vt:lpstr>PowerPoint Presentation</vt:lpstr>
      <vt:lpstr>PowerPoint Presentation</vt:lpstr>
      <vt:lpstr>PowerPoint Presentation</vt:lpstr>
      <vt:lpstr>PowerPoint Presentation</vt:lpstr>
      <vt:lpstr>Hail Comparisons – Ground-Truth</vt:lpstr>
      <vt:lpstr>Conclusions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/>
  <cp:revision>44</cp:revision>
  <dcterms:created xsi:type="dcterms:W3CDTF">2023-11-09T23:12:28Z</dcterms:created>
  <dcterms:modified xsi:type="dcterms:W3CDTF">2023-12-05T18:12:28Z</dcterms:modified>
</cp:coreProperties>
</file>